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09.jpeg" ContentType="image/jpeg"/>
  <Override PartName="/ppt/media/image108.jpeg" ContentType="image/jpeg"/>
  <Override PartName="/ppt/media/image107.png" ContentType="image/png"/>
  <Override PartName="/ppt/media/image106.png" ContentType="image/png"/>
  <Override PartName="/ppt/media/image105.png" ContentType="image/png"/>
  <Override PartName="/ppt/media/image104.jpeg" ContentType="image/jpe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6.png" ContentType="image/png"/>
  <Override PartName="/ppt/media/image25.png" ContentType="image/png"/>
  <Override PartName="/ppt/media/image10.png" ContentType="image/png"/>
  <Override PartName="/ppt/media/image69.png" ContentType="image/png"/>
  <Override PartName="/ppt/media/image24.png" ContentType="image/png"/>
  <Override PartName="/ppt/media/image23.png" ContentType="image/png"/>
  <Override PartName="/ppt/media/image41.png" ContentType="image/png"/>
  <Override PartName="/ppt/media/image5.jpeg" ContentType="image/jpeg"/>
  <Override PartName="/ppt/media/image48.png" ContentType="image/png"/>
  <Override PartName="/ppt/media/image36.png" ContentType="image/png"/>
  <Override PartName="/ppt/media/image1.png" ContentType="image/png"/>
  <Override PartName="/ppt/media/image21.png" ContentType="image/png"/>
  <Override PartName="/ppt/media/image2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56.jpeg" ContentType="image/jpeg"/>
  <Override PartName="/ppt/media/image14.png" ContentType="image/png"/>
  <Override PartName="/ppt/media/image15.png" ContentType="image/png"/>
  <Override PartName="/ppt/media/image90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20.png" ContentType="image/png"/>
  <Override PartName="/ppt/media/image79.png" ContentType="image/png"/>
  <Override PartName="/ppt/media/image49.png" ContentType="image/png"/>
  <Override PartName="/ppt/media/image50.jpeg" ContentType="image/jpeg"/>
  <Override PartName="/ppt/media/image59.jpeg" ContentType="image/jpeg"/>
  <Override PartName="/ppt/media/image87.png" ContentType="image/png"/>
  <Override PartName="/ppt/media/image51.jpeg" ContentType="image/jpeg"/>
  <Override PartName="/ppt/media/image17.png" ContentType="image/png"/>
  <Override PartName="/ppt/media/image52.jpeg" ContentType="image/jpeg"/>
  <Override PartName="/ppt/media/image27.png" ContentType="image/png"/>
  <Override PartName="/ppt/media/image53.jpeg" ContentType="image/jpeg"/>
  <Override PartName="/ppt/media/image37.png" ContentType="image/png"/>
  <Override PartName="/ppt/media/image54.jpeg" ContentType="image/jpeg"/>
  <Override PartName="/ppt/media/image47.png" ContentType="image/png"/>
  <Override PartName="/ppt/media/image55.jpeg" ContentType="image/jpe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57.jpeg" ContentType="image/jpe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58.jpeg" ContentType="image/jpe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39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jpeg"/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image" Target="../media/image56.jpeg"/><Relationship Id="rId8" Type="http://schemas.openxmlformats.org/officeDocument/2006/relationships/image" Target="../media/image57.jpeg"/><Relationship Id="rId9" Type="http://schemas.openxmlformats.org/officeDocument/2006/relationships/image" Target="../media/image58.jpeg"/><Relationship Id="rId10" Type="http://schemas.openxmlformats.org/officeDocument/2006/relationships/image" Target="../media/image59.jpeg"/><Relationship Id="rId1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8.jpeg"/><Relationship Id="rId2" Type="http://schemas.openxmlformats.org/officeDocument/2006/relationships/image" Target="../media/image109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rcRect l="0" t="26055" r="0" b="21381"/>
          <a:stretch/>
        </p:blipFill>
        <p:spPr>
          <a:xfrm>
            <a:off x="0" y="4065120"/>
            <a:ext cx="10078920" cy="353016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504000" y="-51840"/>
            <a:ext cx="9070920" cy="153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Comparative ecology of sexual and asexual parasitoid wasps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288000" y="1049040"/>
            <a:ext cx="907092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 Casper Van Der Kooi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 Tanja Schwander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7644960" y="3103560"/>
            <a:ext cx="2399760" cy="89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Zooming in on 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96000" y="1877040"/>
            <a:ext cx="9477360" cy="56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Geographical distribution in more detail using latitude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4921200" y="3852360"/>
            <a:ext cx="4907880" cy="2606040"/>
          </a:xfrm>
          <a:prstGeom prst="rect">
            <a:avLst/>
          </a:prstGeom>
          <a:ln>
            <a:noFill/>
          </a:ln>
        </p:spPr>
      </p:pic>
      <p:sp>
        <p:nvSpPr>
          <p:cNvPr id="183" name="Line 3"/>
          <p:cNvSpPr/>
          <p:nvPr/>
        </p:nvSpPr>
        <p:spPr>
          <a:xfrm>
            <a:off x="5511240" y="5331240"/>
            <a:ext cx="42573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4"/>
          <p:cNvSpPr/>
          <p:nvPr/>
        </p:nvSpPr>
        <p:spPr>
          <a:xfrm>
            <a:off x="5379480" y="4327920"/>
            <a:ext cx="827280" cy="42228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5"/>
          <p:cNvSpPr/>
          <p:nvPr/>
        </p:nvSpPr>
        <p:spPr>
          <a:xfrm flipV="1">
            <a:off x="5826960" y="4750920"/>
            <a:ext cx="360" cy="59112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6"/>
          <p:cNvSpPr/>
          <p:nvPr/>
        </p:nvSpPr>
        <p:spPr>
          <a:xfrm flipV="1">
            <a:off x="6275880" y="4327920"/>
            <a:ext cx="360" cy="100368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7"/>
          <p:cNvSpPr/>
          <p:nvPr/>
        </p:nvSpPr>
        <p:spPr>
          <a:xfrm>
            <a:off x="5763600" y="4327920"/>
            <a:ext cx="51228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0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8"/>
          <p:cNvSpPr/>
          <p:nvPr/>
        </p:nvSpPr>
        <p:spPr>
          <a:xfrm>
            <a:off x="5748840" y="4750920"/>
            <a:ext cx="8316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0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9"/>
          <p:cNvSpPr/>
          <p:nvPr/>
        </p:nvSpPr>
        <p:spPr>
          <a:xfrm>
            <a:off x="898920" y="4654440"/>
            <a:ext cx="169560" cy="1695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0"/>
          <p:cNvSpPr/>
          <p:nvPr/>
        </p:nvSpPr>
        <p:spPr>
          <a:xfrm>
            <a:off x="1052280" y="4537080"/>
            <a:ext cx="4304160" cy="19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 distance from equator.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Min distance from equator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1"/>
          <p:cNvSpPr/>
          <p:nvPr/>
        </p:nvSpPr>
        <p:spPr>
          <a:xfrm>
            <a:off x="898920" y="4966560"/>
            <a:ext cx="169560" cy="16956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83840" y="1551960"/>
            <a:ext cx="4431600" cy="5356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5163840" y="1551960"/>
            <a:ext cx="4431600" cy="5356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rcRect l="40497" t="0" r="35165" b="0"/>
          <a:stretch/>
        </p:blipFill>
        <p:spPr>
          <a:xfrm>
            <a:off x="4428000" y="2396880"/>
            <a:ext cx="862920" cy="1886760"/>
          </a:xfrm>
          <a:prstGeom prst="rect">
            <a:avLst/>
          </a:prstGeom>
          <a:ln>
            <a:noFill/>
          </a:ln>
        </p:spPr>
      </p:pic>
      <p:sp>
        <p:nvSpPr>
          <p:cNvPr id="195" name="Line 3"/>
          <p:cNvSpPr/>
          <p:nvPr/>
        </p:nvSpPr>
        <p:spPr>
          <a:xfrm>
            <a:off x="4644000" y="346788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4"/>
          <p:cNvSpPr/>
          <p:nvPr/>
        </p:nvSpPr>
        <p:spPr>
          <a:xfrm>
            <a:off x="4507920" y="2741400"/>
            <a:ext cx="598680" cy="30564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Line 5"/>
          <p:cNvSpPr/>
          <p:nvPr/>
        </p:nvSpPr>
        <p:spPr>
          <a:xfrm flipV="1">
            <a:off x="4831920" y="304776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6"/>
          <p:cNvSpPr/>
          <p:nvPr/>
        </p:nvSpPr>
        <p:spPr>
          <a:xfrm>
            <a:off x="50472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 of asexuals expands towards poles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2"/>
          <a:srcRect l="0" t="0" r="50711" b="0"/>
          <a:stretch/>
        </p:blipFill>
        <p:spPr>
          <a:xfrm>
            <a:off x="288000" y="2076120"/>
            <a:ext cx="3737160" cy="269028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rcRect l="0" t="0" r="50368" b="0"/>
          <a:stretch/>
        </p:blipFill>
        <p:spPr>
          <a:xfrm>
            <a:off x="5544000" y="2100960"/>
            <a:ext cx="3722040" cy="272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83840" y="1551960"/>
            <a:ext cx="4431600" cy="5356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163840" y="1551960"/>
            <a:ext cx="4431600" cy="5356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rcRect l="40497" t="0" r="35165" b="0"/>
          <a:stretch/>
        </p:blipFill>
        <p:spPr>
          <a:xfrm>
            <a:off x="4428000" y="2396880"/>
            <a:ext cx="862920" cy="1886760"/>
          </a:xfrm>
          <a:prstGeom prst="rect">
            <a:avLst/>
          </a:prstGeom>
          <a:ln>
            <a:noFill/>
          </a:ln>
        </p:spPr>
      </p:pic>
      <p:sp>
        <p:nvSpPr>
          <p:cNvPr id="204" name="Line 3"/>
          <p:cNvSpPr/>
          <p:nvPr/>
        </p:nvSpPr>
        <p:spPr>
          <a:xfrm>
            <a:off x="4644000" y="346788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4"/>
          <p:cNvSpPr/>
          <p:nvPr/>
        </p:nvSpPr>
        <p:spPr>
          <a:xfrm>
            <a:off x="4507920" y="2741400"/>
            <a:ext cx="598680" cy="30564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5"/>
          <p:cNvSpPr/>
          <p:nvPr/>
        </p:nvSpPr>
        <p:spPr>
          <a:xfrm flipV="1">
            <a:off x="4831920" y="304776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" descr=""/>
          <p:cNvPicPr/>
          <p:nvPr/>
        </p:nvPicPr>
        <p:blipFill>
          <a:blip r:embed="rId2"/>
          <a:srcRect l="40497" t="0" r="35165" b="0"/>
          <a:stretch/>
        </p:blipFill>
        <p:spPr>
          <a:xfrm>
            <a:off x="4455000" y="5565240"/>
            <a:ext cx="862920" cy="1886760"/>
          </a:xfrm>
          <a:prstGeom prst="rect">
            <a:avLst/>
          </a:prstGeom>
          <a:ln>
            <a:noFill/>
          </a:ln>
        </p:spPr>
      </p:pic>
      <p:sp>
        <p:nvSpPr>
          <p:cNvPr id="208" name="Line 6"/>
          <p:cNvSpPr/>
          <p:nvPr/>
        </p:nvSpPr>
        <p:spPr>
          <a:xfrm>
            <a:off x="4671000" y="663624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7"/>
          <p:cNvSpPr/>
          <p:nvPr/>
        </p:nvSpPr>
        <p:spPr>
          <a:xfrm>
            <a:off x="4534920" y="5909760"/>
            <a:ext cx="598680" cy="30564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8"/>
          <p:cNvSpPr/>
          <p:nvPr/>
        </p:nvSpPr>
        <p:spPr>
          <a:xfrm flipV="1">
            <a:off x="5183640" y="5909760"/>
            <a:ext cx="36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9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 of asexuals expands towards poles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3"/>
          <a:srcRect l="49990" t="0" r="0" b="0"/>
          <a:stretch/>
        </p:blipFill>
        <p:spPr>
          <a:xfrm>
            <a:off x="144000" y="4716360"/>
            <a:ext cx="4025160" cy="285552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4"/>
          <a:srcRect l="0" t="0" r="50711" b="0"/>
          <a:stretch/>
        </p:blipFill>
        <p:spPr>
          <a:xfrm>
            <a:off x="288000" y="2076120"/>
            <a:ext cx="3737160" cy="269028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5"/>
          <a:srcRect l="0" t="0" r="50368" b="0"/>
          <a:stretch/>
        </p:blipFill>
        <p:spPr>
          <a:xfrm>
            <a:off x="5544360" y="2101320"/>
            <a:ext cx="3722040" cy="272268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6"/>
          <a:srcRect l="49625" t="0" r="0" b="0"/>
          <a:stretch/>
        </p:blipFill>
        <p:spPr>
          <a:xfrm>
            <a:off x="5450400" y="4788360"/>
            <a:ext cx="3836880" cy="276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83840" y="1551960"/>
            <a:ext cx="4431600" cy="5356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163840" y="1551960"/>
            <a:ext cx="4431600" cy="5356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rcRect l="40497" t="0" r="35165" b="0"/>
          <a:stretch/>
        </p:blipFill>
        <p:spPr>
          <a:xfrm>
            <a:off x="4428000" y="2396880"/>
            <a:ext cx="862920" cy="1886760"/>
          </a:xfrm>
          <a:prstGeom prst="rect">
            <a:avLst/>
          </a:prstGeom>
          <a:ln>
            <a:noFill/>
          </a:ln>
        </p:spPr>
      </p:pic>
      <p:sp>
        <p:nvSpPr>
          <p:cNvPr id="219" name="Line 3"/>
          <p:cNvSpPr/>
          <p:nvPr/>
        </p:nvSpPr>
        <p:spPr>
          <a:xfrm>
            <a:off x="4644000" y="346788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4"/>
          <p:cNvSpPr/>
          <p:nvPr/>
        </p:nvSpPr>
        <p:spPr>
          <a:xfrm>
            <a:off x="4507920" y="2741400"/>
            <a:ext cx="598680" cy="30564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Line 5"/>
          <p:cNvSpPr/>
          <p:nvPr/>
        </p:nvSpPr>
        <p:spPr>
          <a:xfrm flipV="1">
            <a:off x="4831920" y="304776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" descr=""/>
          <p:cNvPicPr/>
          <p:nvPr/>
        </p:nvPicPr>
        <p:blipFill>
          <a:blip r:embed="rId2"/>
          <a:srcRect l="40497" t="0" r="35165" b="0"/>
          <a:stretch/>
        </p:blipFill>
        <p:spPr>
          <a:xfrm>
            <a:off x="4455000" y="5565240"/>
            <a:ext cx="862920" cy="1886760"/>
          </a:xfrm>
          <a:prstGeom prst="rect">
            <a:avLst/>
          </a:prstGeom>
          <a:ln>
            <a:noFill/>
          </a:ln>
        </p:spPr>
      </p:pic>
      <p:sp>
        <p:nvSpPr>
          <p:cNvPr id="223" name="Line 6"/>
          <p:cNvSpPr/>
          <p:nvPr/>
        </p:nvSpPr>
        <p:spPr>
          <a:xfrm>
            <a:off x="4671000" y="663624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7"/>
          <p:cNvSpPr/>
          <p:nvPr/>
        </p:nvSpPr>
        <p:spPr>
          <a:xfrm>
            <a:off x="4534920" y="5909760"/>
            <a:ext cx="598680" cy="30564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8"/>
          <p:cNvSpPr/>
          <p:nvPr/>
        </p:nvSpPr>
        <p:spPr>
          <a:xfrm flipV="1">
            <a:off x="5183640" y="5909760"/>
            <a:ext cx="36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9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 of asexuals expands towards poles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3"/>
          <a:srcRect l="49990" t="0" r="0" b="0"/>
          <a:stretch/>
        </p:blipFill>
        <p:spPr>
          <a:xfrm>
            <a:off x="144360" y="4716360"/>
            <a:ext cx="4025160" cy="285552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4"/>
          <a:srcRect l="0" t="0" r="50711" b="0"/>
          <a:stretch/>
        </p:blipFill>
        <p:spPr>
          <a:xfrm>
            <a:off x="288360" y="2076120"/>
            <a:ext cx="3737160" cy="26902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5"/>
          <a:srcRect l="0" t="0" r="51084" b="0"/>
          <a:stretch/>
        </p:blipFill>
        <p:spPr>
          <a:xfrm>
            <a:off x="5473440" y="2112480"/>
            <a:ext cx="3705840" cy="275040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6"/>
          <a:srcRect l="49625" t="0" r="0" b="0"/>
          <a:stretch/>
        </p:blipFill>
        <p:spPr>
          <a:xfrm>
            <a:off x="5400000" y="4824360"/>
            <a:ext cx="3795480" cy="273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60000" y="2453040"/>
            <a:ext cx="4825080" cy="414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 the broad niche evolve after transition to asexuality?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are sexuals with broad niche more likely to give rise to asexuals?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50472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 asexuality increases niche width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5852160" y="2309760"/>
            <a:ext cx="83988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7899840" y="2354760"/>
            <a:ext cx="96156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5068800" y="6400080"/>
            <a:ext cx="81432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8197920" y="6312600"/>
            <a:ext cx="99288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7"/>
          <p:cNvSpPr/>
          <p:nvPr/>
        </p:nvSpPr>
        <p:spPr>
          <a:xfrm>
            <a:off x="8079120" y="4572720"/>
            <a:ext cx="95760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8"/>
          <p:cNvSpPr/>
          <p:nvPr/>
        </p:nvSpPr>
        <p:spPr>
          <a:xfrm>
            <a:off x="5852160" y="4572720"/>
            <a:ext cx="81252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Line 9"/>
          <p:cNvSpPr/>
          <p:nvPr/>
        </p:nvSpPr>
        <p:spPr>
          <a:xfrm>
            <a:off x="6624000" y="252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10"/>
          <p:cNvSpPr/>
          <p:nvPr/>
        </p:nvSpPr>
        <p:spPr>
          <a:xfrm>
            <a:off x="6615000" y="47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11"/>
          <p:cNvSpPr/>
          <p:nvPr/>
        </p:nvSpPr>
        <p:spPr>
          <a:xfrm>
            <a:off x="6615000" y="648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12"/>
          <p:cNvSpPr/>
          <p:nvPr/>
        </p:nvSpPr>
        <p:spPr>
          <a:xfrm>
            <a:off x="6615000" y="65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13"/>
          <p:cNvSpPr/>
          <p:nvPr/>
        </p:nvSpPr>
        <p:spPr>
          <a:xfrm>
            <a:off x="6615000" y="6703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14"/>
          <p:cNvSpPr/>
          <p:nvPr/>
        </p:nvSpPr>
        <p:spPr>
          <a:xfrm>
            <a:off x="6615000" y="6379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5"/>
          <p:cNvSpPr/>
          <p:nvPr/>
        </p:nvSpPr>
        <p:spPr>
          <a:xfrm>
            <a:off x="5185800" y="4258800"/>
            <a:ext cx="4380840" cy="31849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6"/>
          <p:cNvSpPr/>
          <p:nvPr/>
        </p:nvSpPr>
        <p:spPr>
          <a:xfrm>
            <a:off x="5185800" y="1661760"/>
            <a:ext cx="4730040" cy="218196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5328000" y="2271240"/>
            <a:ext cx="744480" cy="68040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8722800" y="2235240"/>
            <a:ext cx="744480" cy="68040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8442000" y="2952360"/>
            <a:ext cx="629280" cy="57528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4"/>
          <a:stretch/>
        </p:blipFill>
        <p:spPr>
          <a:xfrm>
            <a:off x="9072000" y="1695240"/>
            <a:ext cx="708120" cy="64728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5"/>
          <a:stretch/>
        </p:blipFill>
        <p:spPr>
          <a:xfrm>
            <a:off x="9144000" y="2868120"/>
            <a:ext cx="703440" cy="64296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6"/>
          <a:stretch/>
        </p:blipFill>
        <p:spPr>
          <a:xfrm>
            <a:off x="5328000" y="4431240"/>
            <a:ext cx="744480" cy="68040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7"/>
          <a:stretch/>
        </p:blipFill>
        <p:spPr>
          <a:xfrm>
            <a:off x="5842800" y="6123240"/>
            <a:ext cx="744480" cy="68040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8"/>
          <a:stretch/>
        </p:blipFill>
        <p:spPr>
          <a:xfrm>
            <a:off x="5562000" y="6840360"/>
            <a:ext cx="629280" cy="57528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9"/>
          <a:stretch/>
        </p:blipFill>
        <p:spPr>
          <a:xfrm>
            <a:off x="6192000" y="5583240"/>
            <a:ext cx="708120" cy="64728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10"/>
          <a:stretch/>
        </p:blipFill>
        <p:spPr>
          <a:xfrm>
            <a:off x="6264000" y="6756120"/>
            <a:ext cx="703440" cy="6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Line 1"/>
          <p:cNvSpPr/>
          <p:nvPr/>
        </p:nvSpPr>
        <p:spPr>
          <a:xfrm>
            <a:off x="4010760" y="3814200"/>
            <a:ext cx="36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Line 2"/>
          <p:cNvSpPr/>
          <p:nvPr/>
        </p:nvSpPr>
        <p:spPr>
          <a:xfrm>
            <a:off x="4661280" y="3814200"/>
            <a:ext cx="36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Line 3"/>
          <p:cNvSpPr/>
          <p:nvPr/>
        </p:nvSpPr>
        <p:spPr>
          <a:xfrm>
            <a:off x="4000680" y="3814200"/>
            <a:ext cx="67212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4"/>
          <p:cNvSpPr/>
          <p:nvPr/>
        </p:nvSpPr>
        <p:spPr>
          <a:xfrm>
            <a:off x="4335480" y="2334240"/>
            <a:ext cx="360" cy="14803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5"/>
          <p:cNvSpPr/>
          <p:nvPr/>
        </p:nvSpPr>
        <p:spPr>
          <a:xfrm>
            <a:off x="5772600" y="2334240"/>
            <a:ext cx="36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Line 6"/>
          <p:cNvSpPr/>
          <p:nvPr/>
        </p:nvSpPr>
        <p:spPr>
          <a:xfrm flipV="1">
            <a:off x="4322160" y="2334240"/>
            <a:ext cx="146232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7"/>
          <p:cNvSpPr/>
          <p:nvPr/>
        </p:nvSpPr>
        <p:spPr>
          <a:xfrm>
            <a:off x="5271480" y="3074040"/>
            <a:ext cx="360" cy="14778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8"/>
          <p:cNvSpPr/>
          <p:nvPr/>
        </p:nvSpPr>
        <p:spPr>
          <a:xfrm>
            <a:off x="6299640" y="3074040"/>
            <a:ext cx="36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9"/>
          <p:cNvSpPr/>
          <p:nvPr/>
        </p:nvSpPr>
        <p:spPr>
          <a:xfrm>
            <a:off x="5254200" y="3074040"/>
            <a:ext cx="1063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10"/>
          <p:cNvSpPr/>
          <p:nvPr/>
        </p:nvSpPr>
        <p:spPr>
          <a:xfrm>
            <a:off x="5962680" y="3814200"/>
            <a:ext cx="36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11"/>
          <p:cNvSpPr/>
          <p:nvPr/>
        </p:nvSpPr>
        <p:spPr>
          <a:xfrm>
            <a:off x="6612840" y="3814200"/>
            <a:ext cx="360" cy="7401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12"/>
          <p:cNvSpPr/>
          <p:nvPr/>
        </p:nvSpPr>
        <p:spPr>
          <a:xfrm>
            <a:off x="5952240" y="3814200"/>
            <a:ext cx="67212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6482520" y="4583520"/>
            <a:ext cx="260280" cy="240120"/>
          </a:xfrm>
          <a:prstGeom prst="rect">
            <a:avLst/>
          </a:prstGeom>
          <a:ln>
            <a:noFill/>
          </a:ln>
        </p:spPr>
      </p:pic>
      <p:sp>
        <p:nvSpPr>
          <p:cNvPr id="270" name="Line 13"/>
          <p:cNvSpPr/>
          <p:nvPr/>
        </p:nvSpPr>
        <p:spPr>
          <a:xfrm flipV="1">
            <a:off x="5036760" y="2041920"/>
            <a:ext cx="360" cy="29196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5846400" y="4581360"/>
            <a:ext cx="239040" cy="22032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3"/>
          <a:stretch/>
        </p:blipFill>
        <p:spPr>
          <a:xfrm>
            <a:off x="3894840" y="4581720"/>
            <a:ext cx="238680" cy="220320"/>
          </a:xfrm>
          <a:prstGeom prst="rect">
            <a:avLst/>
          </a:prstGeom>
          <a:ln>
            <a:noFill/>
          </a:ln>
        </p:spPr>
      </p:pic>
      <p:sp>
        <p:nvSpPr>
          <p:cNvPr id="273" name="Line 14"/>
          <p:cNvSpPr/>
          <p:nvPr/>
        </p:nvSpPr>
        <p:spPr>
          <a:xfrm>
            <a:off x="6615360" y="4899240"/>
            <a:ext cx="360" cy="4374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" descr=""/>
          <p:cNvPicPr/>
          <p:nvPr/>
        </p:nvPicPr>
        <p:blipFill>
          <a:blip r:embed="rId4"/>
          <a:stretch/>
        </p:blipFill>
        <p:spPr>
          <a:xfrm>
            <a:off x="6482520" y="6106680"/>
            <a:ext cx="260280" cy="24012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5"/>
          <a:stretch/>
        </p:blipFill>
        <p:spPr>
          <a:xfrm>
            <a:off x="4522320" y="4577040"/>
            <a:ext cx="260640" cy="240120"/>
          </a:xfrm>
          <a:prstGeom prst="rect">
            <a:avLst/>
          </a:prstGeom>
          <a:ln>
            <a:noFill/>
          </a:ln>
        </p:spPr>
      </p:pic>
      <p:sp>
        <p:nvSpPr>
          <p:cNvPr id="276" name="Line 15"/>
          <p:cNvSpPr/>
          <p:nvPr/>
        </p:nvSpPr>
        <p:spPr>
          <a:xfrm>
            <a:off x="5951160" y="4889520"/>
            <a:ext cx="360" cy="4374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6"/>
          <p:cNvSpPr/>
          <p:nvPr/>
        </p:nvSpPr>
        <p:spPr>
          <a:xfrm>
            <a:off x="4001400" y="4889520"/>
            <a:ext cx="360" cy="4374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6"/>
          <a:stretch/>
        </p:blipFill>
        <p:spPr>
          <a:xfrm>
            <a:off x="5320080" y="6106680"/>
            <a:ext cx="259920" cy="2401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7"/>
          <a:stretch/>
        </p:blipFill>
        <p:spPr>
          <a:xfrm>
            <a:off x="5901480" y="6106680"/>
            <a:ext cx="259920" cy="24012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8"/>
          <a:stretch/>
        </p:blipFill>
        <p:spPr>
          <a:xfrm>
            <a:off x="5161320" y="4581360"/>
            <a:ext cx="239040" cy="220320"/>
          </a:xfrm>
          <a:prstGeom prst="rect">
            <a:avLst/>
          </a:prstGeom>
          <a:ln>
            <a:noFill/>
          </a:ln>
        </p:spPr>
      </p:pic>
      <p:sp>
        <p:nvSpPr>
          <p:cNvPr id="281" name="Line 17"/>
          <p:cNvSpPr/>
          <p:nvPr/>
        </p:nvSpPr>
        <p:spPr>
          <a:xfrm>
            <a:off x="5267520" y="4880520"/>
            <a:ext cx="360" cy="4374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" descr=""/>
          <p:cNvPicPr/>
          <p:nvPr/>
        </p:nvPicPr>
        <p:blipFill>
          <a:blip r:embed="rId9"/>
          <a:stretch/>
        </p:blipFill>
        <p:spPr>
          <a:xfrm>
            <a:off x="4276080" y="6107040"/>
            <a:ext cx="259920" cy="240120"/>
          </a:xfrm>
          <a:prstGeom prst="rect">
            <a:avLst/>
          </a:prstGeom>
          <a:ln>
            <a:noFill/>
          </a:ln>
        </p:spPr>
      </p:pic>
      <p:sp>
        <p:nvSpPr>
          <p:cNvPr id="283" name="CustomShape 18"/>
          <p:cNvSpPr/>
          <p:nvPr/>
        </p:nvSpPr>
        <p:spPr>
          <a:xfrm>
            <a:off x="3164760" y="5373360"/>
            <a:ext cx="200124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Sister species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19"/>
          <p:cNvSpPr/>
          <p:nvPr/>
        </p:nvSpPr>
        <p:spPr>
          <a:xfrm>
            <a:off x="4547520" y="1612440"/>
            <a:ext cx="1486080" cy="3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Genus 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0"/>
          <p:cNvSpPr/>
          <p:nvPr/>
        </p:nvSpPr>
        <p:spPr>
          <a:xfrm>
            <a:off x="4692960" y="5998680"/>
            <a:ext cx="682200" cy="40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1"/>
          <p:cNvSpPr/>
          <p:nvPr/>
        </p:nvSpPr>
        <p:spPr>
          <a:xfrm>
            <a:off x="487800" y="6521400"/>
            <a:ext cx="940572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number of host species and countries between sister species and outgroups in each genera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2"/>
          <p:cNvSpPr/>
          <p:nvPr/>
        </p:nvSpPr>
        <p:spPr>
          <a:xfrm>
            <a:off x="50508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Does asexuality increases niche width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3"/>
          <p:cNvSpPr/>
          <p:nvPr/>
        </p:nvSpPr>
        <p:spPr>
          <a:xfrm>
            <a:off x="5289120" y="5373720"/>
            <a:ext cx="2001240" cy="6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Outgroup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504000" y="545040"/>
            <a:ext cx="907092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 species from which asexual  species diverged already had a large niche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rcRect l="0" t="0" r="0" b="2880"/>
          <a:stretch/>
        </p:blipFill>
        <p:spPr>
          <a:xfrm>
            <a:off x="1100520" y="2328840"/>
            <a:ext cx="7772040" cy="473220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944000" y="6876360"/>
            <a:ext cx="143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Outgroup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3312000" y="6876360"/>
            <a:ext cx="1511280" cy="31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Sister species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5796000" y="6876720"/>
            <a:ext cx="143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Outgroup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7164000" y="6876720"/>
            <a:ext cx="1511280" cy="319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Sister species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72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04360" y="1589400"/>
            <a:ext cx="6240600" cy="57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Asexuals have wider niches: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Found in more countries and hosts than sexuals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Colonization advantage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Their geographical distributions expand more towards poles.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Better adaptation to cold climates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Ecological attributes favour the transition of asexual lineages.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rcRect l="0" t="0" r="52781" b="31892"/>
          <a:stretch/>
        </p:blipFill>
        <p:spPr>
          <a:xfrm>
            <a:off x="6745680" y="2929320"/>
            <a:ext cx="2847960" cy="218196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>
            <a:off x="7065360" y="4748040"/>
            <a:ext cx="2529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4"/>
          <p:cNvSpPr/>
          <p:nvPr/>
        </p:nvSpPr>
        <p:spPr>
          <a:xfrm>
            <a:off x="7581240" y="3224880"/>
            <a:ext cx="681840" cy="808560"/>
          </a:xfrm>
          <a:prstGeom prst="ellipse">
            <a:avLst/>
          </a:prstGeom>
          <a:solidFill>
            <a:srgbClr val="ff3333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5"/>
          <p:cNvSpPr/>
          <p:nvPr/>
        </p:nvSpPr>
        <p:spPr>
          <a:xfrm>
            <a:off x="7580880" y="3513960"/>
            <a:ext cx="681840" cy="51948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6"/>
          <p:cNvSpPr/>
          <p:nvPr/>
        </p:nvSpPr>
        <p:spPr>
          <a:xfrm>
            <a:off x="7981560" y="5376240"/>
            <a:ext cx="104076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7"/>
          <p:cNvSpPr/>
          <p:nvPr/>
        </p:nvSpPr>
        <p:spPr>
          <a:xfrm flipV="1">
            <a:off x="7827480" y="5455080"/>
            <a:ext cx="198360" cy="189720"/>
          </a:xfrm>
          <a:prstGeom prst="ellipse">
            <a:avLst/>
          </a:prstGeom>
          <a:solidFill>
            <a:srgbClr val="ff0000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8"/>
          <p:cNvSpPr/>
          <p:nvPr/>
        </p:nvSpPr>
        <p:spPr>
          <a:xfrm flipV="1">
            <a:off x="7827480" y="5707080"/>
            <a:ext cx="198360" cy="18972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504000" y="1769040"/>
            <a:ext cx="907092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Casper van der Kooi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Tanja Schwander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Schwander group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04000" y="282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Background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216000" y="2273040"/>
            <a:ext cx="5543280" cy="513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 and sexual species were often found to differ in host range and geographical distribution.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Never tested on a large scale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0" y="7128360"/>
            <a:ext cx="1007928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van der Kooi, C. J. and Schwander, T. (2014).  Evolution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rcRect l="66248" t="0" r="791" b="0"/>
          <a:stretch/>
        </p:blipFill>
        <p:spPr>
          <a:xfrm>
            <a:off x="5574240" y="1135440"/>
            <a:ext cx="4504680" cy="5704200"/>
          </a:xfrm>
          <a:prstGeom prst="rect">
            <a:avLst/>
          </a:prstGeom>
          <a:ln>
            <a:noFill/>
          </a:ln>
        </p:spPr>
      </p:pic>
      <p:sp>
        <p:nvSpPr>
          <p:cNvPr id="80" name="CustomShape 4"/>
          <p:cNvSpPr/>
          <p:nvPr/>
        </p:nvSpPr>
        <p:spPr>
          <a:xfrm>
            <a:off x="6552000" y="6336360"/>
            <a:ext cx="302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Aptinothrips rufus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Haplodiploid arthropods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504000" y="1697040"/>
            <a:ext cx="756324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Occurs in many insect species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Offspring can develop without egg fertilization (parthenogenetically)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5348160" y="4035240"/>
            <a:ext cx="2719080" cy="339336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4"/>
          <p:cNvSpPr/>
          <p:nvPr/>
        </p:nvSpPr>
        <p:spPr>
          <a:xfrm>
            <a:off x="533160" y="4035240"/>
            <a:ext cx="4458240" cy="339336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5"/>
          <p:cNvSpPr/>
          <p:nvPr/>
        </p:nvSpPr>
        <p:spPr>
          <a:xfrm>
            <a:off x="1029240" y="4497480"/>
            <a:ext cx="466200" cy="46584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Line 6"/>
          <p:cNvSpPr/>
          <p:nvPr/>
        </p:nvSpPr>
        <p:spPr>
          <a:xfrm flipV="1">
            <a:off x="1262520" y="49640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Line 7"/>
          <p:cNvSpPr/>
          <p:nvPr/>
        </p:nvSpPr>
        <p:spPr>
          <a:xfrm>
            <a:off x="1103400" y="5123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Line 8"/>
          <p:cNvSpPr/>
          <p:nvPr/>
        </p:nvSpPr>
        <p:spPr>
          <a:xfrm>
            <a:off x="809280" y="6410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Line 9"/>
          <p:cNvSpPr/>
          <p:nvPr/>
        </p:nvSpPr>
        <p:spPr>
          <a:xfrm flipV="1">
            <a:off x="841320" y="637812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Line 10"/>
          <p:cNvSpPr/>
          <p:nvPr/>
        </p:nvSpPr>
        <p:spPr>
          <a:xfrm flipH="1" flipV="1">
            <a:off x="853920" y="642276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1"/>
          <p:cNvSpPr/>
          <p:nvPr/>
        </p:nvSpPr>
        <p:spPr>
          <a:xfrm>
            <a:off x="999360" y="6603840"/>
            <a:ext cx="46584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12"/>
          <p:cNvSpPr/>
          <p:nvPr/>
        </p:nvSpPr>
        <p:spPr>
          <a:xfrm>
            <a:off x="1256760" y="549252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13"/>
          <p:cNvSpPr/>
          <p:nvPr/>
        </p:nvSpPr>
        <p:spPr>
          <a:xfrm>
            <a:off x="2615040" y="433368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Line 14"/>
          <p:cNvSpPr/>
          <p:nvPr/>
        </p:nvSpPr>
        <p:spPr>
          <a:xfrm flipV="1">
            <a:off x="2647080" y="43016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Line 15"/>
          <p:cNvSpPr/>
          <p:nvPr/>
        </p:nvSpPr>
        <p:spPr>
          <a:xfrm flipH="1" flipV="1">
            <a:off x="2659680" y="434628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6"/>
          <p:cNvSpPr/>
          <p:nvPr/>
        </p:nvSpPr>
        <p:spPr>
          <a:xfrm>
            <a:off x="2804760" y="4527360"/>
            <a:ext cx="46620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7"/>
          <p:cNvSpPr/>
          <p:nvPr/>
        </p:nvSpPr>
        <p:spPr>
          <a:xfrm>
            <a:off x="3888360" y="4527360"/>
            <a:ext cx="46584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Line 18"/>
          <p:cNvSpPr/>
          <p:nvPr/>
        </p:nvSpPr>
        <p:spPr>
          <a:xfrm flipV="1">
            <a:off x="4121640" y="4994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Line 19"/>
          <p:cNvSpPr/>
          <p:nvPr/>
        </p:nvSpPr>
        <p:spPr>
          <a:xfrm>
            <a:off x="3962160" y="515340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20"/>
          <p:cNvSpPr/>
          <p:nvPr/>
        </p:nvSpPr>
        <p:spPr>
          <a:xfrm>
            <a:off x="3426120" y="4630320"/>
            <a:ext cx="5443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Line 21"/>
          <p:cNvSpPr/>
          <p:nvPr/>
        </p:nvSpPr>
        <p:spPr>
          <a:xfrm>
            <a:off x="3603960" y="548496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2"/>
          <p:cNvSpPr/>
          <p:nvPr/>
        </p:nvSpPr>
        <p:spPr>
          <a:xfrm>
            <a:off x="3376800" y="6543720"/>
            <a:ext cx="465840" cy="46584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23"/>
          <p:cNvSpPr/>
          <p:nvPr/>
        </p:nvSpPr>
        <p:spPr>
          <a:xfrm flipV="1">
            <a:off x="361008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24"/>
          <p:cNvSpPr/>
          <p:nvPr/>
        </p:nvSpPr>
        <p:spPr>
          <a:xfrm>
            <a:off x="345060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25"/>
          <p:cNvSpPr/>
          <p:nvPr/>
        </p:nvSpPr>
        <p:spPr>
          <a:xfrm>
            <a:off x="6446160" y="4481280"/>
            <a:ext cx="46620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26"/>
          <p:cNvSpPr/>
          <p:nvPr/>
        </p:nvSpPr>
        <p:spPr>
          <a:xfrm flipV="1">
            <a:off x="6679440" y="494820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27"/>
          <p:cNvSpPr/>
          <p:nvPr/>
        </p:nvSpPr>
        <p:spPr>
          <a:xfrm>
            <a:off x="6520320" y="510732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28"/>
          <p:cNvSpPr/>
          <p:nvPr/>
        </p:nvSpPr>
        <p:spPr>
          <a:xfrm>
            <a:off x="6673320" y="547668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9"/>
          <p:cNvSpPr/>
          <p:nvPr/>
        </p:nvSpPr>
        <p:spPr>
          <a:xfrm>
            <a:off x="6446160" y="6543720"/>
            <a:ext cx="466200" cy="46584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Line 30"/>
          <p:cNvSpPr/>
          <p:nvPr/>
        </p:nvSpPr>
        <p:spPr>
          <a:xfrm flipV="1">
            <a:off x="667944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Line 31"/>
          <p:cNvSpPr/>
          <p:nvPr/>
        </p:nvSpPr>
        <p:spPr>
          <a:xfrm>
            <a:off x="652032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1194120" y="4578120"/>
            <a:ext cx="135720" cy="31824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rcRect l="0" t="0" r="48666" b="0"/>
          <a:stretch/>
        </p:blipFill>
        <p:spPr>
          <a:xfrm>
            <a:off x="1163880" y="6684840"/>
            <a:ext cx="69120" cy="31824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3"/>
          <a:stretch/>
        </p:blipFill>
        <p:spPr>
          <a:xfrm>
            <a:off x="3541320" y="6624720"/>
            <a:ext cx="135720" cy="31824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4"/>
          <a:srcRect l="46248" t="0" r="0" b="0"/>
          <a:stretch/>
        </p:blipFill>
        <p:spPr>
          <a:xfrm>
            <a:off x="4026240" y="4608360"/>
            <a:ext cx="72360" cy="31824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5"/>
          <a:srcRect l="0" t="0" r="50639" b="0"/>
          <a:stretch/>
        </p:blipFill>
        <p:spPr>
          <a:xfrm>
            <a:off x="2969640" y="4608360"/>
            <a:ext cx="66240" cy="31824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6"/>
          <a:stretch/>
        </p:blipFill>
        <p:spPr>
          <a:xfrm>
            <a:off x="6610680" y="4548240"/>
            <a:ext cx="136080" cy="31824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7"/>
          <a:stretch/>
        </p:blipFill>
        <p:spPr>
          <a:xfrm>
            <a:off x="6610680" y="6624720"/>
            <a:ext cx="136080" cy="31824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8"/>
          <a:srcRect l="48888" t="0" r="0" b="0"/>
          <a:stretch/>
        </p:blipFill>
        <p:spPr>
          <a:xfrm>
            <a:off x="4119840" y="4608360"/>
            <a:ext cx="69120" cy="318240"/>
          </a:xfrm>
          <a:prstGeom prst="rect">
            <a:avLst/>
          </a:prstGeom>
          <a:ln>
            <a:noFill/>
          </a:ln>
        </p:spPr>
      </p:pic>
      <p:sp>
        <p:nvSpPr>
          <p:cNvPr id="346" name="CustomShape 32"/>
          <p:cNvSpPr/>
          <p:nvPr/>
        </p:nvSpPr>
        <p:spPr>
          <a:xfrm>
            <a:off x="578160" y="4093560"/>
            <a:ext cx="9388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33"/>
          <p:cNvSpPr/>
          <p:nvPr/>
        </p:nvSpPr>
        <p:spPr>
          <a:xfrm>
            <a:off x="5393160" y="4093560"/>
            <a:ext cx="1059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9"/>
          <a:srcRect l="5384" t="0" r="3775" b="0"/>
          <a:stretch/>
        </p:blipFill>
        <p:spPr>
          <a:xfrm>
            <a:off x="8239320" y="6284520"/>
            <a:ext cx="1808640" cy="126216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10"/>
          <a:srcRect l="6793" t="0" r="4662" b="0"/>
          <a:stretch/>
        </p:blipFill>
        <p:spPr>
          <a:xfrm>
            <a:off x="8272440" y="3457440"/>
            <a:ext cx="1512720" cy="127656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11"/>
          <a:stretch/>
        </p:blipFill>
        <p:spPr>
          <a:xfrm>
            <a:off x="8151480" y="999360"/>
            <a:ext cx="1811520" cy="152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dataset: flowchart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668960" y="2508840"/>
            <a:ext cx="1354320" cy="1090440"/>
          </a:xfrm>
          <a:prstGeom prst="rect">
            <a:avLst/>
          </a:prstGeom>
          <a:ln>
            <a:noFill/>
          </a:ln>
        </p:spPr>
      </p:pic>
      <p:sp>
        <p:nvSpPr>
          <p:cNvPr id="353" name="Line 2"/>
          <p:cNvSpPr/>
          <p:nvPr/>
        </p:nvSpPr>
        <p:spPr>
          <a:xfrm>
            <a:off x="4644000" y="2988000"/>
            <a:ext cx="23702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Line 3"/>
          <p:cNvSpPr/>
          <p:nvPr/>
        </p:nvSpPr>
        <p:spPr>
          <a:xfrm>
            <a:off x="2304000" y="4284000"/>
            <a:ext cx="360" cy="126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55" name="" descr=""/>
          <p:cNvPicPr/>
          <p:nvPr/>
        </p:nvPicPr>
        <p:blipFill>
          <a:blip r:embed="rId2"/>
          <a:stretch/>
        </p:blipFill>
        <p:spPr>
          <a:xfrm>
            <a:off x="1670760" y="5760000"/>
            <a:ext cx="1240560" cy="1240560"/>
          </a:xfrm>
          <a:prstGeom prst="rect">
            <a:avLst/>
          </a:prstGeom>
          <a:ln>
            <a:noFill/>
          </a:ln>
        </p:spPr>
      </p:pic>
      <p:sp>
        <p:nvSpPr>
          <p:cNvPr id="356" name="CustomShape 4"/>
          <p:cNvSpPr/>
          <p:nvPr/>
        </p:nvSpPr>
        <p:spPr>
          <a:xfrm>
            <a:off x="1620000" y="3924000"/>
            <a:ext cx="1367280" cy="3643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5"/>
          <p:cNvSpPr/>
          <p:nvPr/>
        </p:nvSpPr>
        <p:spPr>
          <a:xfrm>
            <a:off x="3168000" y="2556000"/>
            <a:ext cx="1475280" cy="8762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range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Body length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Pairs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3"/>
          <a:stretch/>
        </p:blipFill>
        <p:spPr>
          <a:xfrm>
            <a:off x="7014240" y="2340000"/>
            <a:ext cx="1409040" cy="140904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>
            <a:off x="3024000" y="6300000"/>
            <a:ext cx="46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7"/>
          <p:cNvSpPr/>
          <p:nvPr/>
        </p:nvSpPr>
        <p:spPr>
          <a:xfrm flipV="1">
            <a:off x="7699680" y="3977280"/>
            <a:ext cx="360" cy="234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dataset: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270000" y="1630080"/>
            <a:ext cx="9808200" cy="588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flowchart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1102320" y="3744000"/>
            <a:ext cx="912960" cy="92448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>
            <a:off x="756000" y="3384000"/>
            <a:ext cx="1739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NHM Database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Line 3"/>
          <p:cNvSpPr/>
          <p:nvPr/>
        </p:nvSpPr>
        <p:spPr>
          <a:xfrm flipH="1">
            <a:off x="1512000" y="5337000"/>
            <a:ext cx="2880" cy="747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832320" y="5980320"/>
            <a:ext cx="1362960" cy="1362960"/>
          </a:xfrm>
          <a:prstGeom prst="rect">
            <a:avLst/>
          </a:prstGeom>
          <a:ln>
            <a:noFill/>
          </a:ln>
        </p:spPr>
      </p:pic>
      <p:sp>
        <p:nvSpPr>
          <p:cNvPr id="368" name="CustomShape 4"/>
          <p:cNvSpPr/>
          <p:nvPr/>
        </p:nvSpPr>
        <p:spPr>
          <a:xfrm>
            <a:off x="883440" y="4716000"/>
            <a:ext cx="1338840" cy="6202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range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5"/>
          <p:cNvSpPr/>
          <p:nvPr/>
        </p:nvSpPr>
        <p:spPr>
          <a:xfrm>
            <a:off x="2052000" y="6906960"/>
            <a:ext cx="1337760" cy="3643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range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6"/>
          <p:cNvSpPr/>
          <p:nvPr/>
        </p:nvSpPr>
        <p:spPr>
          <a:xfrm>
            <a:off x="2052000" y="6399000"/>
            <a:ext cx="1338840" cy="3643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Line 7"/>
          <p:cNvSpPr/>
          <p:nvPr/>
        </p:nvSpPr>
        <p:spPr>
          <a:xfrm flipV="1">
            <a:off x="4464000" y="4805640"/>
            <a:ext cx="360" cy="180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8"/>
          <p:cNvSpPr/>
          <p:nvPr/>
        </p:nvSpPr>
        <p:spPr>
          <a:xfrm>
            <a:off x="3391560" y="6588000"/>
            <a:ext cx="10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3" name="" descr=""/>
          <p:cNvPicPr/>
          <p:nvPr/>
        </p:nvPicPr>
        <p:blipFill>
          <a:blip r:embed="rId3"/>
          <a:stretch/>
        </p:blipFill>
        <p:spPr>
          <a:xfrm>
            <a:off x="3991680" y="3676680"/>
            <a:ext cx="926640" cy="92664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4"/>
          <a:stretch/>
        </p:blipFill>
        <p:spPr>
          <a:xfrm>
            <a:off x="7670880" y="3403800"/>
            <a:ext cx="1190880" cy="1190880"/>
          </a:xfrm>
          <a:prstGeom prst="rect">
            <a:avLst/>
          </a:prstGeom>
          <a:ln>
            <a:noFill/>
          </a:ln>
        </p:spPr>
      </p:pic>
      <p:sp>
        <p:nvSpPr>
          <p:cNvPr id="375" name="Line 9"/>
          <p:cNvSpPr/>
          <p:nvPr/>
        </p:nvSpPr>
        <p:spPr>
          <a:xfrm flipV="1">
            <a:off x="8280000" y="4814640"/>
            <a:ext cx="360" cy="22881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Line 10"/>
          <p:cNvSpPr/>
          <p:nvPr/>
        </p:nvSpPr>
        <p:spPr>
          <a:xfrm>
            <a:off x="3390480" y="7102800"/>
            <a:ext cx="4907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Line 11"/>
          <p:cNvSpPr/>
          <p:nvPr/>
        </p:nvSpPr>
        <p:spPr>
          <a:xfrm>
            <a:off x="5042880" y="3895920"/>
            <a:ext cx="25538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2"/>
          <p:cNvSpPr/>
          <p:nvPr/>
        </p:nvSpPr>
        <p:spPr>
          <a:xfrm>
            <a:off x="3854160" y="3021120"/>
            <a:ext cx="24372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Nominatim: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Extracting coordinates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13"/>
          <p:cNvSpPr/>
          <p:nvPr/>
        </p:nvSpPr>
        <p:spPr>
          <a:xfrm>
            <a:off x="7310520" y="3021480"/>
            <a:ext cx="20696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Stored for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14"/>
          <p:cNvSpPr/>
          <p:nvPr/>
        </p:nvSpPr>
        <p:spPr>
          <a:xfrm>
            <a:off x="505080" y="1845000"/>
            <a:ext cx="907092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genera with at least one known parthenogen were used.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3490560" y="3160440"/>
            <a:ext cx="4998240" cy="374724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72360" y="1542600"/>
            <a:ext cx="9935640" cy="1560240"/>
          </a:xfrm>
          <a:prstGeom prst="rect">
            <a:avLst/>
          </a:prstGeom>
          <a:ln>
            <a:noFill/>
          </a:ln>
        </p:spPr>
      </p:pic>
      <p:sp>
        <p:nvSpPr>
          <p:cNvPr id="383" name="CustomShape 1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GLMM with permutation approach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Line 2"/>
          <p:cNvSpPr/>
          <p:nvPr/>
        </p:nvSpPr>
        <p:spPr>
          <a:xfrm>
            <a:off x="2756880" y="182052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Line 3"/>
          <p:cNvSpPr/>
          <p:nvPr/>
        </p:nvSpPr>
        <p:spPr>
          <a:xfrm>
            <a:off x="2330640" y="2430720"/>
            <a:ext cx="360" cy="127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Line 4"/>
          <p:cNvSpPr/>
          <p:nvPr/>
        </p:nvSpPr>
        <p:spPr>
          <a:xfrm>
            <a:off x="3208320" y="244620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Line 5"/>
          <p:cNvSpPr/>
          <p:nvPr/>
        </p:nvSpPr>
        <p:spPr>
          <a:xfrm>
            <a:off x="2313000" y="2446200"/>
            <a:ext cx="910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Line 6"/>
          <p:cNvSpPr/>
          <p:nvPr/>
        </p:nvSpPr>
        <p:spPr>
          <a:xfrm>
            <a:off x="291996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Line 7"/>
          <p:cNvSpPr/>
          <p:nvPr/>
        </p:nvSpPr>
        <p:spPr>
          <a:xfrm>
            <a:off x="347652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8"/>
          <p:cNvSpPr/>
          <p:nvPr/>
        </p:nvSpPr>
        <p:spPr>
          <a:xfrm>
            <a:off x="2910960" y="3071880"/>
            <a:ext cx="575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2221560" y="3716640"/>
            <a:ext cx="222840" cy="202680"/>
          </a:xfrm>
          <a:prstGeom prst="rect">
            <a:avLst/>
          </a:prstGeom>
          <a:ln>
            <a:noFill/>
          </a:ln>
        </p:spPr>
      </p:pic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2814840" y="3722400"/>
            <a:ext cx="222840" cy="20304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3"/>
          <a:stretch/>
        </p:blipFill>
        <p:spPr>
          <a:xfrm>
            <a:off x="3364920" y="3722400"/>
            <a:ext cx="222840" cy="203040"/>
          </a:xfrm>
          <a:prstGeom prst="rect">
            <a:avLst/>
          </a:prstGeom>
          <a:ln>
            <a:noFill/>
          </a:ln>
        </p:spPr>
      </p:pic>
      <p:sp>
        <p:nvSpPr>
          <p:cNvPr id="395" name="Line 9"/>
          <p:cNvSpPr/>
          <p:nvPr/>
        </p:nvSpPr>
        <p:spPr>
          <a:xfrm>
            <a:off x="2211840" y="3950640"/>
            <a:ext cx="137340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0"/>
          <p:cNvSpPr/>
          <p:nvPr/>
        </p:nvSpPr>
        <p:spPr>
          <a:xfrm>
            <a:off x="2450160" y="3917880"/>
            <a:ext cx="8521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7" name="" descr=""/>
          <p:cNvPicPr/>
          <p:nvPr/>
        </p:nvPicPr>
        <p:blipFill>
          <a:blip r:embed="rId4"/>
          <a:stretch/>
        </p:blipFill>
        <p:spPr>
          <a:xfrm>
            <a:off x="2824200" y="4524120"/>
            <a:ext cx="222840" cy="20268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5"/>
          <a:stretch/>
        </p:blipFill>
        <p:spPr>
          <a:xfrm>
            <a:off x="3375720" y="4529880"/>
            <a:ext cx="222840" cy="203040"/>
          </a:xfrm>
          <a:prstGeom prst="rect">
            <a:avLst/>
          </a:prstGeom>
          <a:ln>
            <a:noFill/>
          </a:ln>
        </p:spPr>
      </p:pic>
      <p:pic>
        <p:nvPicPr>
          <p:cNvPr id="399" name="" descr=""/>
          <p:cNvPicPr/>
          <p:nvPr/>
        </p:nvPicPr>
        <p:blipFill>
          <a:blip r:embed="rId6"/>
          <a:stretch/>
        </p:blipFill>
        <p:spPr>
          <a:xfrm>
            <a:off x="2214000" y="4529880"/>
            <a:ext cx="222840" cy="20304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7"/>
          <a:stretch/>
        </p:blipFill>
        <p:spPr>
          <a:xfrm>
            <a:off x="3370680" y="4308120"/>
            <a:ext cx="222840" cy="20268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8"/>
          <a:stretch/>
        </p:blipFill>
        <p:spPr>
          <a:xfrm>
            <a:off x="2215800" y="4313880"/>
            <a:ext cx="222840" cy="203040"/>
          </a:xfrm>
          <a:prstGeom prst="rect">
            <a:avLst/>
          </a:prstGeom>
          <a:ln>
            <a:noFill/>
          </a:ln>
        </p:spPr>
      </p:pic>
      <p:sp>
        <p:nvSpPr>
          <p:cNvPr id="402" name="CustomShape 11"/>
          <p:cNvSpPr/>
          <p:nvPr/>
        </p:nvSpPr>
        <p:spPr>
          <a:xfrm>
            <a:off x="236520" y="3750840"/>
            <a:ext cx="1134000" cy="44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12"/>
          <p:cNvSpPr/>
          <p:nvPr/>
        </p:nvSpPr>
        <p:spPr>
          <a:xfrm>
            <a:off x="202320" y="4489920"/>
            <a:ext cx="1580040" cy="9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Random permutations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3"/>
          <p:cNvSpPr/>
          <p:nvPr/>
        </p:nvSpPr>
        <p:spPr>
          <a:xfrm>
            <a:off x="1716480" y="3666600"/>
            <a:ext cx="137520" cy="602640"/>
          </a:xfrm>
          <a:custGeom>
            <a:avLst/>
            <a:gdLst/>
            <a:ahLst/>
            <a:rect l="l" t="t" r="r" b="b"/>
            <a:pathLst>
              <a:path w="386" h="1677">
                <a:moveTo>
                  <a:pt x="385" y="0"/>
                </a:moveTo>
                <a:cubicBezTo>
                  <a:pt x="288" y="0"/>
                  <a:pt x="192" y="69"/>
                  <a:pt x="192" y="139"/>
                </a:cubicBezTo>
                <a:lnTo>
                  <a:pt x="192" y="712"/>
                </a:lnTo>
                <a:cubicBezTo>
                  <a:pt x="192" y="782"/>
                  <a:pt x="96" y="852"/>
                  <a:pt x="0" y="852"/>
                </a:cubicBezTo>
                <a:cubicBezTo>
                  <a:pt x="96" y="852"/>
                  <a:pt x="192" y="921"/>
                  <a:pt x="192" y="991"/>
                </a:cubicBezTo>
                <a:lnTo>
                  <a:pt x="192" y="1537"/>
                </a:lnTo>
                <a:cubicBezTo>
                  <a:pt x="192" y="1607"/>
                  <a:pt x="288" y="1676"/>
                  <a:pt x="385" y="1676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14"/>
          <p:cNvSpPr/>
          <p:nvPr/>
        </p:nvSpPr>
        <p:spPr>
          <a:xfrm>
            <a:off x="4037760" y="3570480"/>
            <a:ext cx="714600" cy="121104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15"/>
          <p:cNvSpPr/>
          <p:nvPr/>
        </p:nvSpPr>
        <p:spPr>
          <a:xfrm>
            <a:off x="3600000" y="456660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6"/>
          <p:cNvSpPr/>
          <p:nvPr/>
        </p:nvSpPr>
        <p:spPr>
          <a:xfrm>
            <a:off x="3600000" y="433764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17"/>
          <p:cNvSpPr/>
          <p:nvPr/>
        </p:nvSpPr>
        <p:spPr>
          <a:xfrm>
            <a:off x="3600000" y="375624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18"/>
          <p:cNvSpPr/>
          <p:nvPr/>
        </p:nvSpPr>
        <p:spPr>
          <a:xfrm>
            <a:off x="5245920" y="4317840"/>
            <a:ext cx="137520" cy="888120"/>
          </a:xfrm>
          <a:custGeom>
            <a:avLst/>
            <a:gdLst/>
            <a:ahLst/>
            <a:rect l="l" t="t" r="r" b="b"/>
            <a:pathLst>
              <a:path w="386" h="2471">
                <a:moveTo>
                  <a:pt x="0" y="0"/>
                </a:moveTo>
                <a:cubicBezTo>
                  <a:pt x="97" y="0"/>
                  <a:pt x="193" y="102"/>
                  <a:pt x="193" y="205"/>
                </a:cubicBezTo>
                <a:lnTo>
                  <a:pt x="193" y="1049"/>
                </a:lnTo>
                <a:cubicBezTo>
                  <a:pt x="193" y="1152"/>
                  <a:pt x="289" y="1254"/>
                  <a:pt x="385" y="1254"/>
                </a:cubicBezTo>
                <a:cubicBezTo>
                  <a:pt x="289" y="1254"/>
                  <a:pt x="193" y="1357"/>
                  <a:pt x="193" y="1460"/>
                </a:cubicBezTo>
                <a:lnTo>
                  <a:pt x="193" y="2264"/>
                </a:lnTo>
                <a:cubicBezTo>
                  <a:pt x="193" y="2367"/>
                  <a:pt x="97" y="2470"/>
                  <a:pt x="0" y="247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19"/>
          <p:cNvSpPr/>
          <p:nvPr/>
        </p:nvSpPr>
        <p:spPr>
          <a:xfrm>
            <a:off x="5359320" y="4669560"/>
            <a:ext cx="12956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Reference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0"/>
          <p:cNvSpPr/>
          <p:nvPr/>
        </p:nvSpPr>
        <p:spPr>
          <a:xfrm>
            <a:off x="1717200" y="4312800"/>
            <a:ext cx="137520" cy="927720"/>
          </a:xfrm>
          <a:custGeom>
            <a:avLst/>
            <a:gdLst/>
            <a:ahLst/>
            <a:rect l="l" t="t" r="r" b="b"/>
            <a:pathLst>
              <a:path w="386" h="2581">
                <a:moveTo>
                  <a:pt x="385" y="0"/>
                </a:moveTo>
                <a:cubicBezTo>
                  <a:pt x="288" y="0"/>
                  <a:pt x="192" y="107"/>
                  <a:pt x="192" y="215"/>
                </a:cubicBezTo>
                <a:lnTo>
                  <a:pt x="192" y="1095"/>
                </a:lnTo>
                <a:cubicBezTo>
                  <a:pt x="192" y="1203"/>
                  <a:pt x="96" y="1310"/>
                  <a:pt x="0" y="1310"/>
                </a:cubicBezTo>
                <a:cubicBezTo>
                  <a:pt x="96" y="1310"/>
                  <a:pt x="192" y="1418"/>
                  <a:pt x="192" y="1525"/>
                </a:cubicBezTo>
                <a:lnTo>
                  <a:pt x="192" y="2365"/>
                </a:lnTo>
                <a:cubicBezTo>
                  <a:pt x="192" y="2472"/>
                  <a:pt x="288" y="2580"/>
                  <a:pt x="385" y="258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2" name="" descr=""/>
          <p:cNvPicPr/>
          <p:nvPr/>
        </p:nvPicPr>
        <p:blipFill>
          <a:blip r:embed="rId9"/>
          <a:stretch/>
        </p:blipFill>
        <p:spPr>
          <a:xfrm>
            <a:off x="6589440" y="2526120"/>
            <a:ext cx="3478680" cy="3531240"/>
          </a:xfrm>
          <a:prstGeom prst="rect">
            <a:avLst/>
          </a:prstGeom>
          <a:ln>
            <a:noFill/>
          </a:ln>
        </p:spPr>
      </p:pic>
      <p:sp>
        <p:nvSpPr>
          <p:cNvPr id="413" name="CustomShape 21"/>
          <p:cNvSpPr/>
          <p:nvPr/>
        </p:nvSpPr>
        <p:spPr>
          <a:xfrm>
            <a:off x="5179680" y="3481920"/>
            <a:ext cx="12330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Observed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statistic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22"/>
          <p:cNvSpPr/>
          <p:nvPr/>
        </p:nvSpPr>
        <p:spPr>
          <a:xfrm>
            <a:off x="1892520" y="4728600"/>
            <a:ext cx="20804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[...]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10,000 simulations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23"/>
          <p:cNvSpPr/>
          <p:nvPr/>
        </p:nvSpPr>
        <p:spPr>
          <a:xfrm>
            <a:off x="4752360" y="456696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24"/>
          <p:cNvSpPr/>
          <p:nvPr/>
        </p:nvSpPr>
        <p:spPr>
          <a:xfrm>
            <a:off x="4752360" y="433800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5"/>
          <p:cNvSpPr/>
          <p:nvPr/>
        </p:nvSpPr>
        <p:spPr>
          <a:xfrm>
            <a:off x="4752360" y="3756600"/>
            <a:ext cx="444600" cy="12384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8" name="" descr=""/>
          <p:cNvPicPr/>
          <p:nvPr/>
        </p:nvPicPr>
        <p:blipFill>
          <a:blip r:embed="rId10"/>
          <a:stretch/>
        </p:blipFill>
        <p:spPr>
          <a:xfrm>
            <a:off x="504000" y="2217240"/>
            <a:ext cx="207720" cy="18900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11"/>
          <a:stretch/>
        </p:blipFill>
        <p:spPr>
          <a:xfrm>
            <a:off x="514080" y="2513880"/>
            <a:ext cx="222840" cy="20304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12"/>
          <a:stretch/>
        </p:blipFill>
        <p:spPr>
          <a:xfrm>
            <a:off x="2819880" y="4313880"/>
            <a:ext cx="222840" cy="203040"/>
          </a:xfrm>
          <a:prstGeom prst="rect">
            <a:avLst/>
          </a:prstGeom>
          <a:ln>
            <a:noFill/>
          </a:ln>
        </p:spPr>
      </p:pic>
      <p:sp>
        <p:nvSpPr>
          <p:cNvPr id="421" name="CustomShape 26"/>
          <p:cNvSpPr/>
          <p:nvPr/>
        </p:nvSpPr>
        <p:spPr>
          <a:xfrm>
            <a:off x="648000" y="2124360"/>
            <a:ext cx="79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7"/>
          <p:cNvSpPr/>
          <p:nvPr/>
        </p:nvSpPr>
        <p:spPr>
          <a:xfrm>
            <a:off x="648000" y="2412360"/>
            <a:ext cx="79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504000" y="1769040"/>
            <a:ext cx="460440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Species with unknown reproductive mode considered sexual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variables strongly correlate with number of publications (ref)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Publication bias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5109120" y="2772720"/>
            <a:ext cx="4887360" cy="416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Results: Latitude range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483840" y="1551960"/>
            <a:ext cx="4431600" cy="11476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pair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5163840" y="1551960"/>
            <a:ext cx="4431600" cy="11476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genus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1"/>
          <a:srcRect l="40497" t="12921" r="35165" b="0"/>
          <a:stretch/>
        </p:blipFill>
        <p:spPr>
          <a:xfrm>
            <a:off x="8811000" y="193320"/>
            <a:ext cx="862920" cy="1642680"/>
          </a:xfrm>
          <a:prstGeom prst="rect">
            <a:avLst/>
          </a:prstGeom>
          <a:ln>
            <a:noFill/>
          </a:ln>
        </p:spPr>
      </p:pic>
      <p:sp>
        <p:nvSpPr>
          <p:cNvPr id="430" name="Line 4"/>
          <p:cNvSpPr/>
          <p:nvPr/>
        </p:nvSpPr>
        <p:spPr>
          <a:xfrm>
            <a:off x="9027000" y="1020240"/>
            <a:ext cx="647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5"/>
          <p:cNvSpPr/>
          <p:nvPr/>
        </p:nvSpPr>
        <p:spPr>
          <a:xfrm>
            <a:off x="8890920" y="293760"/>
            <a:ext cx="598680" cy="30564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Line 6"/>
          <p:cNvSpPr/>
          <p:nvPr/>
        </p:nvSpPr>
        <p:spPr>
          <a:xfrm flipV="1">
            <a:off x="9942120" y="291240"/>
            <a:ext cx="360" cy="302760"/>
          </a:xfrm>
          <a:prstGeom prst="line">
            <a:avLst/>
          </a:prstGeom>
          <a:ln w="19080">
            <a:solidFill>
              <a:srgbClr val="0099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Line 7"/>
          <p:cNvSpPr/>
          <p:nvPr/>
        </p:nvSpPr>
        <p:spPr>
          <a:xfrm flipV="1">
            <a:off x="9214920" y="600120"/>
            <a:ext cx="360" cy="42804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Line 8"/>
          <p:cNvSpPr/>
          <p:nvPr/>
        </p:nvSpPr>
        <p:spPr>
          <a:xfrm flipV="1">
            <a:off x="9539640" y="293760"/>
            <a:ext cx="360" cy="72684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Line 9"/>
          <p:cNvSpPr/>
          <p:nvPr/>
        </p:nvSpPr>
        <p:spPr>
          <a:xfrm>
            <a:off x="9168840" y="293760"/>
            <a:ext cx="7729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0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Line 10"/>
          <p:cNvSpPr/>
          <p:nvPr/>
        </p:nvSpPr>
        <p:spPr>
          <a:xfrm>
            <a:off x="9158400" y="600120"/>
            <a:ext cx="7837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1000000" sp="10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117000" y="2736360"/>
            <a:ext cx="4526280" cy="443268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4851360" y="2827440"/>
            <a:ext cx="4471920" cy="444420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504000" y="1769040"/>
            <a:ext cx="961884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Removing species with low number of publications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Trade off: bias vs power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Publication bias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41" name="Table 3"/>
          <p:cNvGraphicFramePr/>
          <p:nvPr/>
        </p:nvGraphicFramePr>
        <p:xfrm>
          <a:off x="504000" y="3042720"/>
          <a:ext cx="7356600" cy="4319280"/>
        </p:xfrm>
        <a:graphic>
          <a:graphicData uri="http://schemas.openxmlformats.org/drawingml/2006/table">
            <a:tbl>
              <a:tblPr/>
              <a:tblGrid>
                <a:gridCol w="1247760"/>
                <a:gridCol w="985320"/>
                <a:gridCol w="1379520"/>
                <a:gridCol w="996480"/>
                <a:gridCol w="1335600"/>
                <a:gridCol w="1412280"/>
              </a:tblGrid>
              <a:tr h="719640"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Reference Cutoff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species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N.countries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N.hosts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Min.dist.eq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Max.dist.eq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8328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1089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379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0.0004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0.0012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0.035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0.0082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0.074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21440"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0.0234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0.0244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0.2006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0.1452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dataset: Publication bias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504000" y="1697040"/>
            <a:ext cx="9070920" cy="43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Poorly studied species: unknown reproductive mode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considered sexual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Sexual species will have fewer known hosts and countries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 are consistent when including only well studied species (&gt;10 publications)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1"/>
          <a:srcRect l="0" t="0" r="0" b="6417"/>
          <a:stretch/>
        </p:blipFill>
        <p:spPr>
          <a:xfrm>
            <a:off x="144000" y="4664160"/>
            <a:ext cx="9161640" cy="2476440"/>
          </a:xfrm>
          <a:prstGeom prst="rect">
            <a:avLst/>
          </a:prstGeom>
          <a:ln>
            <a:noFill/>
          </a:ln>
        </p:spPr>
      </p:pic>
      <p:pic>
        <p:nvPicPr>
          <p:cNvPr id="445" name="" descr=""/>
          <p:cNvPicPr/>
          <p:nvPr/>
        </p:nvPicPr>
        <p:blipFill>
          <a:blip r:embed="rId2"/>
          <a:srcRect l="0" t="0" r="0" b="6417"/>
          <a:stretch/>
        </p:blipFill>
        <p:spPr>
          <a:xfrm>
            <a:off x="144000" y="4664160"/>
            <a:ext cx="9912600" cy="2679480"/>
          </a:xfrm>
          <a:prstGeom prst="rect">
            <a:avLst/>
          </a:prstGeom>
          <a:ln>
            <a:noFill/>
          </a:ln>
        </p:spPr>
      </p:pic>
      <p:sp>
        <p:nvSpPr>
          <p:cNvPr id="446" name="CustomShape 3"/>
          <p:cNvSpPr/>
          <p:nvPr/>
        </p:nvSpPr>
        <p:spPr>
          <a:xfrm>
            <a:off x="2772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4"/>
          <p:cNvSpPr/>
          <p:nvPr/>
        </p:nvSpPr>
        <p:spPr>
          <a:xfrm>
            <a:off x="3492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5"/>
          <p:cNvSpPr/>
          <p:nvPr/>
        </p:nvSpPr>
        <p:spPr>
          <a:xfrm>
            <a:off x="684000" y="714888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6"/>
          <p:cNvSpPr/>
          <p:nvPr/>
        </p:nvSpPr>
        <p:spPr>
          <a:xfrm>
            <a:off x="1404000" y="714888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7"/>
          <p:cNvSpPr/>
          <p:nvPr/>
        </p:nvSpPr>
        <p:spPr>
          <a:xfrm>
            <a:off x="4680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8"/>
          <p:cNvSpPr/>
          <p:nvPr/>
        </p:nvSpPr>
        <p:spPr>
          <a:xfrm>
            <a:off x="5400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9"/>
          <p:cNvSpPr/>
          <p:nvPr/>
        </p:nvSpPr>
        <p:spPr>
          <a:xfrm>
            <a:off x="6624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10"/>
          <p:cNvSpPr/>
          <p:nvPr/>
        </p:nvSpPr>
        <p:spPr>
          <a:xfrm>
            <a:off x="7344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11"/>
          <p:cNvSpPr/>
          <p:nvPr/>
        </p:nvSpPr>
        <p:spPr>
          <a:xfrm>
            <a:off x="8640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12"/>
          <p:cNvSpPr/>
          <p:nvPr/>
        </p:nvSpPr>
        <p:spPr>
          <a:xfrm>
            <a:off x="9360000" y="7179840"/>
            <a:ext cx="719280" cy="315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study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2143800"/>
            <a:ext cx="907092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asexuals and sexuals have different ecologies and distributions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asexuals have more host species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asexuals occupy larger regions than sexuals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Focusing on the Chalcidoidea superfamily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Chalcidoidea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52000" y="1589040"/>
            <a:ext cx="97840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parthenogenetic species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Well studied, many species relevant for biocontrol.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Great database available!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750680" y="3274560"/>
            <a:ext cx="6577920" cy="429588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4644720" y="5441040"/>
            <a:ext cx="3687120" cy="31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Records for ~31'000 species of Chalcidoidea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 species and distribution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20920" y="435960"/>
            <a:ext cx="4431600" cy="659052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Gathered by hand in literature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Comparison sex vs asex between the most closely related  species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200920" y="436320"/>
            <a:ext cx="4431600" cy="659052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data from the same database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asex vs sex in each genera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Line 3"/>
          <p:cNvSpPr/>
          <p:nvPr/>
        </p:nvSpPr>
        <p:spPr>
          <a:xfrm>
            <a:off x="121896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4"/>
          <p:cNvSpPr/>
          <p:nvPr/>
        </p:nvSpPr>
        <p:spPr>
          <a:xfrm>
            <a:off x="184032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5"/>
          <p:cNvSpPr/>
          <p:nvPr/>
        </p:nvSpPr>
        <p:spPr>
          <a:xfrm>
            <a:off x="1208880" y="49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Line 6"/>
          <p:cNvSpPr/>
          <p:nvPr/>
        </p:nvSpPr>
        <p:spPr>
          <a:xfrm>
            <a:off x="1540080" y="41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7"/>
          <p:cNvSpPr/>
          <p:nvPr/>
        </p:nvSpPr>
        <p:spPr>
          <a:xfrm>
            <a:off x="2161080" y="4195800"/>
            <a:ext cx="360" cy="1503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8"/>
          <p:cNvSpPr/>
          <p:nvPr/>
        </p:nvSpPr>
        <p:spPr>
          <a:xfrm>
            <a:off x="1529640" y="419580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9"/>
          <p:cNvSpPr/>
          <p:nvPr/>
        </p:nvSpPr>
        <p:spPr>
          <a:xfrm>
            <a:off x="1882440" y="34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10"/>
          <p:cNvSpPr/>
          <p:nvPr/>
        </p:nvSpPr>
        <p:spPr>
          <a:xfrm>
            <a:off x="3255840" y="34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11"/>
          <p:cNvSpPr/>
          <p:nvPr/>
        </p:nvSpPr>
        <p:spPr>
          <a:xfrm flipV="1">
            <a:off x="1870200" y="3444120"/>
            <a:ext cx="139716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12"/>
          <p:cNvSpPr/>
          <p:nvPr/>
        </p:nvSpPr>
        <p:spPr>
          <a:xfrm>
            <a:off x="2777040" y="4195800"/>
            <a:ext cx="360" cy="1501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13"/>
          <p:cNvSpPr/>
          <p:nvPr/>
        </p:nvSpPr>
        <p:spPr>
          <a:xfrm>
            <a:off x="3759480" y="41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14"/>
          <p:cNvSpPr/>
          <p:nvPr/>
        </p:nvSpPr>
        <p:spPr>
          <a:xfrm>
            <a:off x="2760480" y="4195800"/>
            <a:ext cx="101592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15"/>
          <p:cNvSpPr/>
          <p:nvPr/>
        </p:nvSpPr>
        <p:spPr>
          <a:xfrm>
            <a:off x="343764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16"/>
          <p:cNvSpPr/>
          <p:nvPr/>
        </p:nvSpPr>
        <p:spPr>
          <a:xfrm>
            <a:off x="4059000" y="49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17"/>
          <p:cNvSpPr/>
          <p:nvPr/>
        </p:nvSpPr>
        <p:spPr>
          <a:xfrm>
            <a:off x="3427560" y="49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048040" y="5737680"/>
            <a:ext cx="231480" cy="22716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3318840" y="5722560"/>
            <a:ext cx="248760" cy="24336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1727640" y="5737320"/>
            <a:ext cx="232200" cy="2278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4"/>
          <a:stretch/>
        </p:blipFill>
        <p:spPr>
          <a:xfrm>
            <a:off x="2653560" y="5729400"/>
            <a:ext cx="248760" cy="24372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5"/>
          <a:stretch/>
        </p:blipFill>
        <p:spPr>
          <a:xfrm>
            <a:off x="3934440" y="5729400"/>
            <a:ext cx="248760" cy="243720"/>
          </a:xfrm>
          <a:prstGeom prst="rect">
            <a:avLst/>
          </a:prstGeom>
          <a:ln>
            <a:noFill/>
          </a:ln>
        </p:spPr>
      </p:pic>
      <p:sp>
        <p:nvSpPr>
          <p:cNvPr id="109" name="Line 18"/>
          <p:cNvSpPr/>
          <p:nvPr/>
        </p:nvSpPr>
        <p:spPr>
          <a:xfrm>
            <a:off x="1093320" y="5991840"/>
            <a:ext cx="1186920" cy="324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19"/>
          <p:cNvSpPr/>
          <p:nvPr/>
        </p:nvSpPr>
        <p:spPr>
          <a:xfrm flipV="1">
            <a:off x="3318840" y="6003360"/>
            <a:ext cx="83736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0"/>
          <p:cNvSpPr/>
          <p:nvPr/>
        </p:nvSpPr>
        <p:spPr>
          <a:xfrm>
            <a:off x="1425600" y="6050520"/>
            <a:ext cx="7758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Pair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1"/>
          <p:cNvSpPr/>
          <p:nvPr/>
        </p:nvSpPr>
        <p:spPr>
          <a:xfrm>
            <a:off x="3426480" y="6050520"/>
            <a:ext cx="7758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Pair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6"/>
          <a:stretch/>
        </p:blipFill>
        <p:spPr>
          <a:xfrm>
            <a:off x="1100520" y="5737320"/>
            <a:ext cx="232200" cy="227880"/>
          </a:xfrm>
          <a:prstGeom prst="rect">
            <a:avLst/>
          </a:prstGeom>
          <a:ln>
            <a:noFill/>
          </a:ln>
        </p:spPr>
      </p:pic>
      <p:sp>
        <p:nvSpPr>
          <p:cNvPr id="114" name="Line 22"/>
          <p:cNvSpPr/>
          <p:nvPr/>
        </p:nvSpPr>
        <p:spPr>
          <a:xfrm flipV="1">
            <a:off x="2553120" y="3147120"/>
            <a:ext cx="360" cy="29700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3"/>
          <p:cNvSpPr/>
          <p:nvPr/>
        </p:nvSpPr>
        <p:spPr>
          <a:xfrm>
            <a:off x="7031880" y="5779800"/>
            <a:ext cx="1379880" cy="11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Family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Line 24"/>
          <p:cNvSpPr/>
          <p:nvPr/>
        </p:nvSpPr>
        <p:spPr>
          <a:xfrm>
            <a:off x="6582600" y="4284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25"/>
          <p:cNvSpPr/>
          <p:nvPr/>
        </p:nvSpPr>
        <p:spPr>
          <a:xfrm>
            <a:off x="7150320" y="4284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Line 26"/>
          <p:cNvSpPr/>
          <p:nvPr/>
        </p:nvSpPr>
        <p:spPr>
          <a:xfrm>
            <a:off x="5478120" y="4284000"/>
            <a:ext cx="1685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27"/>
          <p:cNvSpPr/>
          <p:nvPr/>
        </p:nvSpPr>
        <p:spPr>
          <a:xfrm>
            <a:off x="6284520" y="35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Line 28"/>
          <p:cNvSpPr/>
          <p:nvPr/>
        </p:nvSpPr>
        <p:spPr>
          <a:xfrm>
            <a:off x="7320960" y="29098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Line 29"/>
          <p:cNvSpPr/>
          <p:nvPr/>
        </p:nvSpPr>
        <p:spPr>
          <a:xfrm>
            <a:off x="8437320" y="35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Line 30"/>
          <p:cNvSpPr/>
          <p:nvPr/>
        </p:nvSpPr>
        <p:spPr>
          <a:xfrm>
            <a:off x="6270120" y="3596760"/>
            <a:ext cx="2179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" descr=""/>
          <p:cNvPicPr/>
          <p:nvPr/>
        </p:nvPicPr>
        <p:blipFill>
          <a:blip r:embed="rId7"/>
          <a:stretch/>
        </p:blipFill>
        <p:spPr>
          <a:xfrm>
            <a:off x="7041960" y="5005440"/>
            <a:ext cx="211680" cy="20772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8"/>
          <a:stretch/>
        </p:blipFill>
        <p:spPr>
          <a:xfrm>
            <a:off x="7476120" y="4991760"/>
            <a:ext cx="227160" cy="2224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9"/>
          <a:stretch/>
        </p:blipFill>
        <p:spPr>
          <a:xfrm>
            <a:off x="5918040" y="5005080"/>
            <a:ext cx="211680" cy="20808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10"/>
          <a:stretch/>
        </p:blipFill>
        <p:spPr>
          <a:xfrm>
            <a:off x="5379480" y="4997520"/>
            <a:ext cx="227160" cy="22320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11"/>
          <a:stretch/>
        </p:blipFill>
        <p:spPr>
          <a:xfrm>
            <a:off x="6474600" y="5005080"/>
            <a:ext cx="211680" cy="208080"/>
          </a:xfrm>
          <a:prstGeom prst="rect">
            <a:avLst/>
          </a:prstGeom>
          <a:ln>
            <a:noFill/>
          </a:ln>
        </p:spPr>
      </p:pic>
      <p:sp>
        <p:nvSpPr>
          <p:cNvPr id="128" name="Line 31"/>
          <p:cNvSpPr/>
          <p:nvPr/>
        </p:nvSpPr>
        <p:spPr>
          <a:xfrm>
            <a:off x="6023880" y="4284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32"/>
          <p:cNvSpPr/>
          <p:nvPr/>
        </p:nvSpPr>
        <p:spPr>
          <a:xfrm>
            <a:off x="5490720" y="42843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33"/>
          <p:cNvSpPr/>
          <p:nvPr/>
        </p:nvSpPr>
        <p:spPr>
          <a:xfrm>
            <a:off x="8683920" y="4280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34"/>
          <p:cNvSpPr/>
          <p:nvPr/>
        </p:nvSpPr>
        <p:spPr>
          <a:xfrm>
            <a:off x="9251640" y="4280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35"/>
          <p:cNvSpPr/>
          <p:nvPr/>
        </p:nvSpPr>
        <p:spPr>
          <a:xfrm>
            <a:off x="7579440" y="4280760"/>
            <a:ext cx="16848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" descr=""/>
          <p:cNvPicPr/>
          <p:nvPr/>
        </p:nvPicPr>
        <p:blipFill>
          <a:blip r:embed="rId12"/>
          <a:stretch/>
        </p:blipFill>
        <p:spPr>
          <a:xfrm>
            <a:off x="8019720" y="5002560"/>
            <a:ext cx="211320" cy="20772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13"/>
          <a:stretch/>
        </p:blipFill>
        <p:spPr>
          <a:xfrm>
            <a:off x="9148680" y="5002200"/>
            <a:ext cx="212040" cy="2080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14"/>
          <a:stretch/>
        </p:blipFill>
        <p:spPr>
          <a:xfrm>
            <a:off x="7480440" y="4995000"/>
            <a:ext cx="227160" cy="2224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15"/>
          <a:stretch/>
        </p:blipFill>
        <p:spPr>
          <a:xfrm>
            <a:off x="8575920" y="5002200"/>
            <a:ext cx="211680" cy="208080"/>
          </a:xfrm>
          <a:prstGeom prst="rect">
            <a:avLst/>
          </a:prstGeom>
          <a:ln>
            <a:noFill/>
          </a:ln>
        </p:spPr>
      </p:pic>
      <p:sp>
        <p:nvSpPr>
          <p:cNvPr id="137" name="Line 36"/>
          <p:cNvSpPr/>
          <p:nvPr/>
        </p:nvSpPr>
        <p:spPr>
          <a:xfrm>
            <a:off x="8125200" y="428112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Line 37"/>
          <p:cNvSpPr/>
          <p:nvPr/>
        </p:nvSpPr>
        <p:spPr>
          <a:xfrm>
            <a:off x="7591680" y="42814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8"/>
          <p:cNvSpPr/>
          <p:nvPr/>
        </p:nvSpPr>
        <p:spPr>
          <a:xfrm>
            <a:off x="8134200" y="5390640"/>
            <a:ext cx="984240" cy="103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Line 39"/>
          <p:cNvSpPr/>
          <p:nvPr/>
        </p:nvSpPr>
        <p:spPr>
          <a:xfrm flipV="1">
            <a:off x="5399280" y="5747400"/>
            <a:ext cx="4000320" cy="108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40"/>
          <p:cNvSpPr/>
          <p:nvPr/>
        </p:nvSpPr>
        <p:spPr>
          <a:xfrm flipV="1">
            <a:off x="7452000" y="5312880"/>
            <a:ext cx="1958760" cy="72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41"/>
          <p:cNvSpPr/>
          <p:nvPr/>
        </p:nvSpPr>
        <p:spPr>
          <a:xfrm>
            <a:off x="648000" y="6408360"/>
            <a:ext cx="4175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133 species across 32 pairs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50 asexuals, 83 sexuals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42"/>
          <p:cNvSpPr/>
          <p:nvPr/>
        </p:nvSpPr>
        <p:spPr>
          <a:xfrm>
            <a:off x="5328000" y="6408360"/>
            <a:ext cx="4175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8357 species across 66 genera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136 asexuals, 8221 sexuals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6"/>
          <a:stretch/>
        </p:blipFill>
        <p:spPr>
          <a:xfrm>
            <a:off x="4284000" y="7270920"/>
            <a:ext cx="207720" cy="18900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17"/>
          <a:stretch/>
        </p:blipFill>
        <p:spPr>
          <a:xfrm>
            <a:off x="5194080" y="7279560"/>
            <a:ext cx="222840" cy="203040"/>
          </a:xfrm>
          <a:prstGeom prst="rect">
            <a:avLst/>
          </a:prstGeom>
          <a:ln>
            <a:noFill/>
          </a:ln>
        </p:spPr>
      </p:pic>
      <p:sp>
        <p:nvSpPr>
          <p:cNvPr id="146" name="CustomShape 43"/>
          <p:cNvSpPr/>
          <p:nvPr/>
        </p:nvSpPr>
        <p:spPr>
          <a:xfrm>
            <a:off x="4428000" y="7178040"/>
            <a:ext cx="79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44"/>
          <p:cNvSpPr/>
          <p:nvPr/>
        </p:nvSpPr>
        <p:spPr>
          <a:xfrm>
            <a:off x="5328000" y="7178040"/>
            <a:ext cx="79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Asexuals have more host species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83840" y="1551960"/>
            <a:ext cx="4431600" cy="11476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pair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5163840" y="1551960"/>
            <a:ext cx="4431600" cy="11476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genus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2673720" y="6545160"/>
            <a:ext cx="47318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Generalized linear mixed models: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72000" y="7031160"/>
            <a:ext cx="460728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n.hosts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(1| genus / pair)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5410080" y="7025760"/>
            <a:ext cx="459720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n.hosts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 (1| genus)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rcRect l="0" t="2185" r="50552" b="6"/>
          <a:stretch/>
        </p:blipFill>
        <p:spPr>
          <a:xfrm>
            <a:off x="55800" y="2952360"/>
            <a:ext cx="4983120" cy="364680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rcRect l="0" t="0" r="51083" b="0"/>
          <a:stretch/>
        </p:blipFill>
        <p:spPr>
          <a:xfrm>
            <a:off x="5077440" y="2982240"/>
            <a:ext cx="4929480" cy="357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Asexuals have more host species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483840" y="1551960"/>
            <a:ext cx="4431600" cy="11476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pair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5163840" y="1551960"/>
            <a:ext cx="4431600" cy="11476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genus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2673720" y="6545160"/>
            <a:ext cx="47318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Generalized linear mixed models: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72000" y="7031160"/>
            <a:ext cx="460728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n.hosts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(1| genus / pair)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5410080" y="7025760"/>
            <a:ext cx="459720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n.hosts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 (1| genus)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rcRect l="0" t="2185" r="50552" b="6"/>
          <a:stretch/>
        </p:blipFill>
        <p:spPr>
          <a:xfrm>
            <a:off x="55800" y="2952360"/>
            <a:ext cx="4983120" cy="364680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rcRect l="0" t="0" r="50369" b="0"/>
          <a:stretch/>
        </p:blipFill>
        <p:spPr>
          <a:xfrm>
            <a:off x="4789440" y="2946240"/>
            <a:ext cx="5001480" cy="357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Asexuals are found in more countries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483840" y="1551960"/>
            <a:ext cx="4431600" cy="11476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pair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5163840" y="1551960"/>
            <a:ext cx="4431600" cy="11476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genus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2673720" y="6545160"/>
            <a:ext cx="47318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Generalized linear mixed models: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216000" y="7031160"/>
            <a:ext cx="503928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n.countries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(1| genus / pair)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5410080" y="7025760"/>
            <a:ext cx="459720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n.countries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(1| genus)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rcRect l="50157" t="2185" r="0" b="6"/>
          <a:stretch/>
        </p:blipFill>
        <p:spPr>
          <a:xfrm>
            <a:off x="36000" y="2952360"/>
            <a:ext cx="5022720" cy="36468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rcRect l="49626" t="0" r="0" b="0"/>
          <a:stretch/>
        </p:blipFill>
        <p:spPr>
          <a:xfrm>
            <a:off x="4824000" y="2946240"/>
            <a:ext cx="5076360" cy="357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Asexuals are found in more countries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483840" y="1551960"/>
            <a:ext cx="4431600" cy="11476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Manual dataset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pair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5163840" y="1551960"/>
            <a:ext cx="4431600" cy="11476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Automated 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Values per genus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2673720" y="6545160"/>
            <a:ext cx="47318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Generalized linear mixed models: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216000" y="7031160"/>
            <a:ext cx="503928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n.countries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(1| genus / pair)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>
            <a:off x="5410080" y="7025760"/>
            <a:ext cx="459720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n.countries ~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(1| genus)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rcRect l="50157" t="2185" r="0" b="6"/>
          <a:stretch/>
        </p:blipFill>
        <p:spPr>
          <a:xfrm>
            <a:off x="35640" y="2952000"/>
            <a:ext cx="5022720" cy="364680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rcRect l="50340" t="0" r="0" b="0"/>
          <a:stretch/>
        </p:blipFill>
        <p:spPr>
          <a:xfrm>
            <a:off x="4896000" y="2982240"/>
            <a:ext cx="5004360" cy="357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3346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2009-04-16T11:32:32Z</dcterms:created>
  <dc:creator/>
  <dc:description/>
  <dc:language>en-GB</dc:language>
  <cp:lastModifiedBy/>
  <dcterms:modified xsi:type="dcterms:W3CDTF">2017-02-02T11:01:31Z</dcterms:modified>
  <cp:revision>274</cp:revision>
  <dc:subject/>
  <dc:title/>
</cp:coreProperties>
</file>